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7" r:id="rId9"/>
    <p:sldId id="269" r:id="rId10"/>
    <p:sldId id="261" r:id="rId11"/>
    <p:sldId id="268" r:id="rId12"/>
    <p:sldId id="270" r:id="rId13"/>
    <p:sldId id="271" r:id="rId14"/>
    <p:sldId id="272" r:id="rId15"/>
    <p:sldId id="262" r:id="rId16"/>
    <p:sldId id="273" r:id="rId17"/>
    <p:sldId id="263" r:id="rId18"/>
    <p:sldId id="264" r:id="rId19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68" y="3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0.png"/><Relationship Id="rId7" Type="http://schemas.openxmlformats.org/officeDocument/2006/relationships/image" Target="../media/image3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3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3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hyperlink" Target="https://nbviewer.org/gist/hyeshik/cf9f3d7686e07eedbfda?revision=6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6.png"/><Relationship Id="rId7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7.PNG"/><Relationship Id="rId4" Type="http://schemas.openxmlformats.org/officeDocument/2006/relationships/hyperlink" Target="https://www.data.go.kr/data/15083033/fileData.do" TargetMode="Externa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5591680" y="295113"/>
            <a:ext cx="2427941" cy="2039471"/>
            <a:chOff x="15591680" y="295113"/>
            <a:chExt cx="2427941" cy="203947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960000">
              <a:off x="15591680" y="295113"/>
              <a:ext cx="2427941" cy="203947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858396" y="-273894"/>
            <a:ext cx="16376673" cy="1112360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1600" kern="0" spc="-36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버거지수</a:t>
            </a:r>
          </a:p>
          <a:p>
            <a:pPr algn="ctr"/>
            <a:r>
              <a:rPr lang="en-US" sz="21600" kern="0" spc="-36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분석하기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3143094" y="5062160"/>
            <a:ext cx="11892725" cy="6772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2300" dirty="0">
                <a:solidFill>
                  <a:srgbClr val="3F5FFF"/>
                </a:solidFill>
                <a:latin typeface="S-Core Dream 5 Medium" pitchFamily="34" charset="0"/>
                <a:cs typeface="S-Core Dream 5 Medium" pitchFamily="34" charset="0"/>
              </a:rPr>
              <a:t>데이터분석및시각화프로젝트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5626986" y="8799108"/>
            <a:ext cx="6796770" cy="589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2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뿌셔뿌셔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353110" y="5405610"/>
            <a:ext cx="1475454" cy="1369406"/>
            <a:chOff x="353110" y="5405610"/>
            <a:chExt cx="1475454" cy="136940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600000">
              <a:off x="353110" y="5405610"/>
              <a:ext cx="1475454" cy="136940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334426" y="6690133"/>
            <a:ext cx="1660452" cy="871737"/>
            <a:chOff x="1334426" y="6690133"/>
            <a:chExt cx="1660452" cy="871737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">
              <a:off x="1334426" y="6690133"/>
              <a:ext cx="1660452" cy="87173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25019" y="7016705"/>
            <a:ext cx="1079567" cy="1090813"/>
            <a:chOff x="425019" y="7016705"/>
            <a:chExt cx="1079567" cy="1090813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660000">
              <a:off x="425019" y="7016705"/>
              <a:ext cx="1079567" cy="109081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090837" y="7487345"/>
            <a:ext cx="1405121" cy="878201"/>
            <a:chOff x="1090837" y="7487345"/>
            <a:chExt cx="1405121" cy="878201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90837" y="7487345"/>
              <a:ext cx="1405121" cy="87820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500457" y="1073609"/>
            <a:ext cx="8394284" cy="10002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5900" kern="0" spc="-8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데이터    </a:t>
            </a:r>
            <a:r>
              <a:rPr lang="ko-KR" altLang="en-US" sz="5900" kern="0" spc="-800" dirty="0" err="1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전처리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684904" y="1231273"/>
            <a:ext cx="3109565" cy="5386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900" kern="0" spc="-30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프로젝트 진행 과정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560644" y="779471"/>
            <a:ext cx="2000276" cy="2243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400" kern="0" spc="-1000" dirty="0">
                <a:solidFill>
                  <a:srgbClr val="000000"/>
                </a:solidFill>
                <a:latin typeface="S-Core Dream 8 Heavy" pitchFamily="34" charset="0"/>
                <a:cs typeface="S-Core Dream 8 Heavy" pitchFamily="34" charset="0"/>
              </a:rPr>
              <a:t>03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5378219" y="2356674"/>
            <a:ext cx="12450332" cy="43148"/>
            <a:chOff x="5378219" y="2356674"/>
            <a:chExt cx="12450332" cy="431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358343" y="639654"/>
            <a:ext cx="12520386" cy="313458"/>
            <a:chOff x="5358343" y="639654"/>
            <a:chExt cx="12520386" cy="31345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23354" y="2221684"/>
            <a:ext cx="4407508" cy="313458"/>
            <a:chOff x="423354" y="2221684"/>
            <a:chExt cx="4407508" cy="31345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8BD71FDA-B643-9501-ED1E-36F87904B5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3112808"/>
            <a:ext cx="11967927" cy="236289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451EE7B-208D-2D13-2E26-374C09F56A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4999899"/>
            <a:ext cx="5035818" cy="165135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8C2327D-9996-DE30-9652-CB72B3A772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6515100"/>
            <a:ext cx="10147594" cy="246049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500457" y="1073609"/>
            <a:ext cx="8394284" cy="10002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5900" kern="0" spc="-8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데이터    </a:t>
            </a:r>
            <a:r>
              <a:rPr lang="ko-KR" altLang="en-US" sz="5900" kern="0" spc="-800" dirty="0" err="1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전처리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684904" y="1231273"/>
            <a:ext cx="3109565" cy="5386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900" kern="0" spc="-30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프로젝트 진행 과정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560644" y="779471"/>
            <a:ext cx="2000276" cy="2243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400" kern="0" spc="-1000" dirty="0">
                <a:solidFill>
                  <a:srgbClr val="000000"/>
                </a:solidFill>
                <a:latin typeface="S-Core Dream 8 Heavy" pitchFamily="34" charset="0"/>
                <a:cs typeface="S-Core Dream 8 Heavy" pitchFamily="34" charset="0"/>
              </a:rPr>
              <a:t>03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5378219" y="2356674"/>
            <a:ext cx="12450332" cy="43148"/>
            <a:chOff x="5378219" y="2356674"/>
            <a:chExt cx="12450332" cy="431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358343" y="639654"/>
            <a:ext cx="12520386" cy="313458"/>
            <a:chOff x="5358343" y="639654"/>
            <a:chExt cx="12520386" cy="31345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23354" y="2221684"/>
            <a:ext cx="4407508" cy="313458"/>
            <a:chOff x="423354" y="2221684"/>
            <a:chExt cx="4407508" cy="31345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D5360847-C05D-1EDB-A1F2-200BF840C3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682613"/>
            <a:ext cx="13231377" cy="684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1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500457" y="1073609"/>
            <a:ext cx="8394284" cy="10002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5900" kern="0" spc="-800" dirty="0">
                <a:solidFill>
                  <a:srgbClr val="000000"/>
                </a:solidFill>
                <a:latin typeface="S-Core Dream 5 Medium" pitchFamily="34" charset="0"/>
              </a:rPr>
              <a:t>시각화  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684904" y="1231273"/>
            <a:ext cx="3109565" cy="5386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900" kern="0" spc="-30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프로젝트 진행 과정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560644" y="779471"/>
            <a:ext cx="2000276" cy="2243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400" kern="0" spc="-1000" dirty="0">
                <a:solidFill>
                  <a:srgbClr val="000000"/>
                </a:solidFill>
                <a:latin typeface="S-Core Dream 8 Heavy" pitchFamily="34" charset="0"/>
                <a:cs typeface="S-Core Dream 8 Heavy" pitchFamily="34" charset="0"/>
              </a:rPr>
              <a:t>03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5378219" y="2356674"/>
            <a:ext cx="12450332" cy="43148"/>
            <a:chOff x="5378219" y="2356674"/>
            <a:chExt cx="12450332" cy="431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358343" y="639654"/>
            <a:ext cx="12520386" cy="313458"/>
            <a:chOff x="5358343" y="639654"/>
            <a:chExt cx="12520386" cy="31345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23354" y="2221684"/>
            <a:ext cx="4407508" cy="313458"/>
            <a:chOff x="423354" y="2221684"/>
            <a:chExt cx="4407508" cy="31345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9FD2466D-65F3-9886-4194-D02F151BB7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54" y="2610065"/>
            <a:ext cx="7206489" cy="511282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01A623-5870-997E-4546-CDB15C5BF1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5142" y="3023451"/>
            <a:ext cx="8064914" cy="587405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AF64B30-042F-285E-AD80-D53C47FEE4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3303" y="4000500"/>
            <a:ext cx="7302875" cy="603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044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500457" y="1073609"/>
            <a:ext cx="8394284" cy="10002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5900" kern="0" spc="-800" dirty="0">
                <a:solidFill>
                  <a:srgbClr val="000000"/>
                </a:solidFill>
                <a:latin typeface="S-Core Dream 5 Medium" pitchFamily="34" charset="0"/>
              </a:rPr>
              <a:t>시각화  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684904" y="1231273"/>
            <a:ext cx="3109565" cy="5386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900" kern="0" spc="-30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프로젝트 진행 과정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560644" y="779471"/>
            <a:ext cx="2000276" cy="2243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400" kern="0" spc="-1000" dirty="0">
                <a:solidFill>
                  <a:srgbClr val="000000"/>
                </a:solidFill>
                <a:latin typeface="S-Core Dream 8 Heavy" pitchFamily="34" charset="0"/>
                <a:cs typeface="S-Core Dream 8 Heavy" pitchFamily="34" charset="0"/>
              </a:rPr>
              <a:t>03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5378219" y="2356674"/>
            <a:ext cx="12450332" cy="43148"/>
            <a:chOff x="5378219" y="2356674"/>
            <a:chExt cx="12450332" cy="431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358343" y="639654"/>
            <a:ext cx="12520386" cy="313458"/>
            <a:chOff x="5358343" y="639654"/>
            <a:chExt cx="12520386" cy="31345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23354" y="2221684"/>
            <a:ext cx="4407508" cy="313458"/>
            <a:chOff x="423354" y="2221684"/>
            <a:chExt cx="4407508" cy="31345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3873E25C-CF27-5E5E-06CE-3A79D6AF6C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576" y="2738942"/>
            <a:ext cx="5953286" cy="376327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2A3F093-7AC7-FBF8-0686-118BE8E766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163" y="6533782"/>
            <a:ext cx="5086611" cy="332757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A112329-47BA-3121-C755-A2C710ED03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952661"/>
            <a:ext cx="3670489" cy="347997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CE5EDB4E-B901-E39E-BCD0-82586DCDB2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289" y="3027562"/>
            <a:ext cx="5175516" cy="467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772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55558" y="3360089"/>
            <a:ext cx="5038380" cy="37087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00" b="0" i="0" u="none" strike="noStrike" kern="0" cap="none" spc="2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pitchFamily="34" charset="0"/>
                <a:ea typeface="+mn-ea"/>
                <a:cs typeface="Bebas Neue" pitchFamily="34" charset="0"/>
              </a:rPr>
              <a:t>04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096000" y="4681835"/>
            <a:ext cx="10230526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400" b="1" i="0" u="none" strike="noStrike" kern="0" cap="none" spc="-2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5 Medium" pitchFamily="34" charset="0"/>
                <a:ea typeface="+mn-ea"/>
                <a:cs typeface="S-Core Dream 5 Medium" pitchFamily="34" charset="0"/>
              </a:rPr>
              <a:t>분석 결과의 의의 및 개선점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954394" y="5106869"/>
            <a:ext cx="2853359" cy="457421"/>
            <a:chOff x="4954394" y="5106869"/>
            <a:chExt cx="2853359" cy="457421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4954394" y="5106869"/>
              <a:ext cx="2853359" cy="4574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6528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257800" y="1079500"/>
            <a:ext cx="8394284" cy="10002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5900" kern="0" spc="-800" dirty="0">
                <a:solidFill>
                  <a:srgbClr val="000000"/>
                </a:solidFill>
                <a:latin typeface="S-Core Dream 5 Medium" pitchFamily="34" charset="0"/>
              </a:rPr>
              <a:t>분석     결과    </a:t>
            </a:r>
            <a:r>
              <a:rPr lang="en-US" altLang="ko-KR" sz="5900" kern="0" spc="-800" dirty="0">
                <a:solidFill>
                  <a:srgbClr val="000000"/>
                </a:solidFill>
                <a:latin typeface="S-Core Dream 5 Medium" pitchFamily="34" charset="0"/>
              </a:rPr>
              <a:t>1)      </a:t>
            </a:r>
            <a:r>
              <a:rPr lang="ko-KR" altLang="en-US" sz="5900" kern="0" spc="-800" dirty="0">
                <a:solidFill>
                  <a:srgbClr val="000000"/>
                </a:solidFill>
                <a:latin typeface="S-Core Dream 5 Medium" pitchFamily="34" charset="0"/>
              </a:rPr>
              <a:t>전국     시도별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677413" y="1053166"/>
            <a:ext cx="3109565" cy="984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900" kern="0" spc="-300" dirty="0">
                <a:solidFill>
                  <a:srgbClr val="000000"/>
                </a:solidFill>
                <a:latin typeface="S-Core Dream 5 Medium" pitchFamily="34" charset="0"/>
              </a:rPr>
              <a:t>분석 결과의 의의 및 개선점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560644" y="779471"/>
            <a:ext cx="2000276" cy="2243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400" kern="0" spc="-1000" dirty="0">
                <a:solidFill>
                  <a:srgbClr val="000000"/>
                </a:solidFill>
                <a:latin typeface="S-Core Dream 8 Heavy" pitchFamily="34" charset="0"/>
                <a:cs typeface="S-Core Dream 8 Heavy" pitchFamily="34" charset="0"/>
              </a:rPr>
              <a:t>04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5378219" y="8956708"/>
            <a:ext cx="1287780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700" kern="0" spc="-300" dirty="0">
                <a:solidFill>
                  <a:schemeClr val="accent5">
                    <a:lumMod val="50000"/>
                  </a:schemeClr>
                </a:solidFill>
                <a:latin typeface="S-Core Dream 5 Medium" pitchFamily="34" charset="0"/>
                <a:cs typeface="S-Core Dream 5 Medium" pitchFamily="34" charset="0"/>
              </a:rPr>
              <a:t>-    </a:t>
            </a:r>
            <a:r>
              <a:rPr lang="ko-KR" altLang="en-US" sz="2700" kern="0" spc="-300" dirty="0">
                <a:solidFill>
                  <a:schemeClr val="accent5">
                    <a:lumMod val="50000"/>
                  </a:schemeClr>
                </a:solidFill>
                <a:latin typeface="S-Core Dream 5 Medium" pitchFamily="34" charset="0"/>
                <a:cs typeface="S-Core Dream 5 Medium" pitchFamily="34" charset="0"/>
              </a:rPr>
              <a:t>서울특별시</a:t>
            </a:r>
            <a:r>
              <a:rPr lang="en-US" altLang="ko-KR" sz="2700" kern="0" spc="-300" dirty="0">
                <a:solidFill>
                  <a:schemeClr val="accent5">
                    <a:lumMod val="50000"/>
                  </a:schemeClr>
                </a:solidFill>
                <a:latin typeface="S-Core Dream 5 Medium" pitchFamily="34" charset="0"/>
                <a:cs typeface="S-Core Dream 5 Medium" pitchFamily="34" charset="0"/>
              </a:rPr>
              <a:t>, </a:t>
            </a:r>
            <a:r>
              <a:rPr lang="ko-KR" altLang="en-US" sz="2700" kern="0" spc="-300" dirty="0">
                <a:solidFill>
                  <a:schemeClr val="accent5">
                    <a:lumMod val="50000"/>
                  </a:schemeClr>
                </a:solidFill>
                <a:latin typeface="S-Core Dream 5 Medium" pitchFamily="34" charset="0"/>
                <a:cs typeface="S-Core Dream 5 Medium" pitchFamily="34" charset="0"/>
              </a:rPr>
              <a:t>경기도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의   </a:t>
            </a:r>
            <a:r>
              <a:rPr lang="ko-KR" altLang="en-US" sz="2700" kern="0" spc="-300" dirty="0" err="1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버거지수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 높고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, </a:t>
            </a:r>
            <a:r>
              <a:rPr lang="ko-KR" altLang="en-US" sz="2700" kern="0" spc="-300" dirty="0">
                <a:solidFill>
                  <a:schemeClr val="accent5">
                    <a:lumMod val="50000"/>
                  </a:schemeClr>
                </a:solidFill>
                <a:latin typeface="S-Core Dream 5 Medium" pitchFamily="34" charset="0"/>
                <a:cs typeface="S-Core Dream 5 Medium" pitchFamily="34" charset="0"/>
              </a:rPr>
              <a:t>광역시도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들의  </a:t>
            </a:r>
            <a:r>
              <a:rPr lang="ko-KR" altLang="en-US" sz="2700" kern="0" spc="-300" dirty="0" err="1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버거지수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 꽤 높게 나온다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!</a:t>
            </a:r>
          </a:p>
          <a:p>
            <a:r>
              <a:rPr 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     &gt;&gt;&gt;     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넓은   관점에서    봤을   때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,    </a:t>
            </a:r>
            <a:r>
              <a:rPr lang="ko-KR" altLang="en-US" sz="2700" kern="0" spc="-300" dirty="0" err="1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버거지수가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 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    ‘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도시발전 지수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’     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로서    유의미하다고    볼    수     있다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.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     </a:t>
            </a:r>
            <a:r>
              <a:rPr 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   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5378219" y="2356674"/>
            <a:ext cx="12450332" cy="43148"/>
            <a:chOff x="5378219" y="2356674"/>
            <a:chExt cx="12450332" cy="431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358343" y="639654"/>
            <a:ext cx="12520386" cy="313458"/>
            <a:chOff x="5358343" y="639654"/>
            <a:chExt cx="12520386" cy="31345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23354" y="2221684"/>
            <a:ext cx="4407508" cy="313458"/>
            <a:chOff x="423354" y="2221684"/>
            <a:chExt cx="4407508" cy="31345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038466" y="8112367"/>
            <a:ext cx="537160" cy="597708"/>
            <a:chOff x="11038466" y="8112367"/>
            <a:chExt cx="537160" cy="597708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038466" y="8112367"/>
              <a:ext cx="537160" cy="597708"/>
            </a:xfrm>
            <a:prstGeom prst="rect">
              <a:avLst/>
            </a:prstGeom>
          </p:spPr>
        </p:pic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4CF97631-7CFF-DB4F-266A-5C111D8C3B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344" y="2668389"/>
            <a:ext cx="8341926" cy="6169901"/>
          </a:xfrm>
          <a:prstGeom prst="rect">
            <a:avLst/>
          </a:prstGeom>
        </p:spPr>
      </p:pic>
      <p:grpSp>
        <p:nvGrpSpPr>
          <p:cNvPr id="16" name="그룹 1004">
            <a:extLst>
              <a:ext uri="{FF2B5EF4-FFF2-40B4-BE49-F238E27FC236}">
                <a16:creationId xmlns:a16="http://schemas.microsoft.com/office/drawing/2014/main" id="{F57DC563-7DA9-19F4-1AC2-2F9A38E0D1C6}"/>
              </a:ext>
            </a:extLst>
          </p:cNvPr>
          <p:cNvGrpSpPr/>
          <p:nvPr/>
        </p:nvGrpSpPr>
        <p:grpSpPr>
          <a:xfrm>
            <a:off x="493037" y="5222544"/>
            <a:ext cx="9271840" cy="43148"/>
            <a:chOff x="493037" y="5222544"/>
            <a:chExt cx="9271840" cy="43148"/>
          </a:xfrm>
        </p:grpSpPr>
        <p:pic>
          <p:nvPicPr>
            <p:cNvPr id="18" name="Object 16">
              <a:extLst>
                <a:ext uri="{FF2B5EF4-FFF2-40B4-BE49-F238E27FC236}">
                  <a16:creationId xmlns:a16="http://schemas.microsoft.com/office/drawing/2014/main" id="{2DBB7380-23A5-C01C-308A-367568A23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-16200000">
              <a:off x="493037" y="5222544"/>
              <a:ext cx="9271840" cy="4314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257800" y="1079500"/>
            <a:ext cx="10287000" cy="10002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5900" kern="0" spc="-800" dirty="0">
                <a:solidFill>
                  <a:srgbClr val="000000"/>
                </a:solidFill>
                <a:latin typeface="S-Core Dream 5 Medium" pitchFamily="34" charset="0"/>
              </a:rPr>
              <a:t>분석     결과    </a:t>
            </a:r>
            <a:r>
              <a:rPr lang="en-US" altLang="ko-KR" sz="5900" kern="0" spc="-800" dirty="0">
                <a:solidFill>
                  <a:srgbClr val="000000"/>
                </a:solidFill>
                <a:latin typeface="S-Core Dream 5 Medium" pitchFamily="34" charset="0"/>
              </a:rPr>
              <a:t>1)      </a:t>
            </a:r>
            <a:r>
              <a:rPr lang="ko-KR" altLang="en-US" sz="5900" kern="0" spc="-800" dirty="0">
                <a:solidFill>
                  <a:srgbClr val="000000"/>
                </a:solidFill>
                <a:latin typeface="S-Core Dream 5 Medium" pitchFamily="34" charset="0"/>
              </a:rPr>
              <a:t>서울 특별시    구별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677413" y="1053166"/>
            <a:ext cx="3109565" cy="984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900" kern="0" spc="-300" dirty="0">
                <a:solidFill>
                  <a:srgbClr val="000000"/>
                </a:solidFill>
                <a:latin typeface="S-Core Dream 5 Medium" pitchFamily="34" charset="0"/>
              </a:rPr>
              <a:t>분석 결과의 의의 및 개선점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560644" y="779471"/>
            <a:ext cx="2000276" cy="2243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400" kern="0" spc="-1000" dirty="0">
                <a:solidFill>
                  <a:srgbClr val="000000"/>
                </a:solidFill>
                <a:latin typeface="S-Core Dream 8 Heavy" pitchFamily="34" charset="0"/>
                <a:cs typeface="S-Core Dream 8 Heavy" pitchFamily="34" charset="0"/>
              </a:rPr>
              <a:t>04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5358343" y="8710075"/>
            <a:ext cx="1287780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700" kern="0" spc="-300" dirty="0">
                <a:solidFill>
                  <a:schemeClr val="accent5">
                    <a:lumMod val="50000"/>
                  </a:schemeClr>
                </a:solidFill>
                <a:latin typeface="S-Core Dream 5 Medium" pitchFamily="34" charset="0"/>
                <a:cs typeface="S-Core Dream 5 Medium" pitchFamily="34" charset="0"/>
              </a:rPr>
              <a:t>-    </a:t>
            </a:r>
            <a:r>
              <a:rPr lang="ko-KR" altLang="en-US" sz="2700" kern="0" spc="-300" dirty="0">
                <a:latin typeface="S-Core Dream 5 Medium" pitchFamily="34" charset="0"/>
                <a:cs typeface="S-Core Dream 5 Medium" pitchFamily="34" charset="0"/>
              </a:rPr>
              <a:t>버거   지수가   높은  구</a:t>
            </a:r>
            <a:r>
              <a:rPr lang="en-US" altLang="ko-KR" sz="2700" kern="0" spc="-300" dirty="0">
                <a:latin typeface="S-Core Dream 5 Medium" pitchFamily="34" charset="0"/>
                <a:cs typeface="S-Core Dream 5 Medium" pitchFamily="34" charset="0"/>
              </a:rPr>
              <a:t>:    </a:t>
            </a:r>
            <a:r>
              <a:rPr lang="ko-KR" altLang="en-US" sz="2700" kern="0" spc="-300" dirty="0">
                <a:solidFill>
                  <a:schemeClr val="accent5">
                    <a:lumMod val="50000"/>
                  </a:schemeClr>
                </a:solidFill>
                <a:latin typeface="S-Core Dream 5 Medium" pitchFamily="34" charset="0"/>
                <a:cs typeface="S-Core Dream 5 Medium" pitchFamily="34" charset="0"/>
              </a:rPr>
              <a:t>강남구</a:t>
            </a:r>
            <a:r>
              <a:rPr lang="en-US" altLang="ko-KR" sz="2700" kern="0" spc="-300" dirty="0">
                <a:solidFill>
                  <a:schemeClr val="accent5">
                    <a:lumMod val="50000"/>
                  </a:schemeClr>
                </a:solidFill>
                <a:latin typeface="S-Core Dream 5 Medium" pitchFamily="34" charset="0"/>
                <a:cs typeface="S-Core Dream 5 Medium" pitchFamily="34" charset="0"/>
              </a:rPr>
              <a:t>, </a:t>
            </a:r>
            <a:r>
              <a:rPr lang="ko-KR" altLang="en-US" sz="2700" kern="0" spc="-300" dirty="0">
                <a:solidFill>
                  <a:schemeClr val="accent5">
                    <a:lumMod val="50000"/>
                  </a:schemeClr>
                </a:solidFill>
                <a:latin typeface="S-Core Dream 5 Medium" pitchFamily="34" charset="0"/>
                <a:cs typeface="S-Core Dream 5 Medium" pitchFamily="34" charset="0"/>
              </a:rPr>
              <a:t>서초구</a:t>
            </a:r>
            <a:r>
              <a:rPr lang="en-US" altLang="ko-KR" sz="2700" kern="0" spc="-300" dirty="0">
                <a:solidFill>
                  <a:schemeClr val="accent5">
                    <a:lumMod val="50000"/>
                  </a:schemeClr>
                </a:solidFill>
                <a:latin typeface="S-Core Dream 5 Medium" pitchFamily="34" charset="0"/>
                <a:cs typeface="S-Core Dream 5 Medium" pitchFamily="34" charset="0"/>
              </a:rPr>
              <a:t>, </a:t>
            </a:r>
            <a:r>
              <a:rPr lang="ko-KR" altLang="en-US" sz="2700" kern="0" spc="-300" dirty="0">
                <a:solidFill>
                  <a:schemeClr val="accent5">
                    <a:lumMod val="50000"/>
                  </a:schemeClr>
                </a:solidFill>
                <a:latin typeface="S-Core Dream 5 Medium" pitchFamily="34" charset="0"/>
                <a:cs typeface="S-Core Dream 5 Medium" pitchFamily="34" charset="0"/>
              </a:rPr>
              <a:t>도봉구    </a:t>
            </a:r>
            <a:r>
              <a:rPr lang="ko-KR" altLang="en-US" sz="2700" kern="0" spc="-300" dirty="0">
                <a:latin typeface="S-Core Dream 5 Medium" pitchFamily="34" charset="0"/>
                <a:cs typeface="S-Core Dream 5 Medium" pitchFamily="34" charset="0"/>
              </a:rPr>
              <a:t>등</a:t>
            </a:r>
            <a:endParaRPr lang="en-US" altLang="ko-KR" sz="2700" kern="0" spc="-300" dirty="0">
              <a:latin typeface="S-Core Dream 5 Medium" pitchFamily="34" charset="0"/>
              <a:cs typeface="S-Core Dream 5 Medium" pitchFamily="34" charset="0"/>
            </a:endParaRPr>
          </a:p>
          <a:p>
            <a:r>
              <a:rPr 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-    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서울    </a:t>
            </a:r>
            <a:r>
              <a:rPr lang="ko-KR" altLang="en-US" sz="2700" kern="0" spc="-300" dirty="0" err="1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도심가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    쪽에     매장이    몰려   있고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,     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큰    도로    가까이에    햄버거    매장이    많다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.</a:t>
            </a:r>
            <a:endParaRPr lang="en-US" sz="2700" kern="0" spc="-300" dirty="0">
              <a:solidFill>
                <a:srgbClr val="000000"/>
              </a:solidFill>
              <a:latin typeface="S-Core Dream 5 Medium" pitchFamily="34" charset="0"/>
              <a:cs typeface="S-Core Dream 5 Medium" pitchFamily="34" charset="0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5378219" y="2356674"/>
            <a:ext cx="12450332" cy="43148"/>
            <a:chOff x="5378219" y="2356674"/>
            <a:chExt cx="12450332" cy="431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358343" y="639654"/>
            <a:ext cx="12520386" cy="313458"/>
            <a:chOff x="5358343" y="639654"/>
            <a:chExt cx="12520386" cy="31345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23354" y="2221684"/>
            <a:ext cx="4407508" cy="313458"/>
            <a:chOff x="423354" y="2221684"/>
            <a:chExt cx="4407508" cy="31345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038466" y="8112367"/>
            <a:ext cx="537160" cy="597708"/>
            <a:chOff x="11038466" y="8112367"/>
            <a:chExt cx="537160" cy="597708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038466" y="8112367"/>
              <a:ext cx="537160" cy="597708"/>
            </a:xfrm>
            <a:prstGeom prst="rect">
              <a:avLst/>
            </a:prstGeom>
          </p:spPr>
        </p:pic>
      </p:grpSp>
      <p:grpSp>
        <p:nvGrpSpPr>
          <p:cNvPr id="16" name="그룹 1004">
            <a:extLst>
              <a:ext uri="{FF2B5EF4-FFF2-40B4-BE49-F238E27FC236}">
                <a16:creationId xmlns:a16="http://schemas.microsoft.com/office/drawing/2014/main" id="{F57DC563-7DA9-19F4-1AC2-2F9A38E0D1C6}"/>
              </a:ext>
            </a:extLst>
          </p:cNvPr>
          <p:cNvGrpSpPr/>
          <p:nvPr/>
        </p:nvGrpSpPr>
        <p:grpSpPr>
          <a:xfrm>
            <a:off x="493037" y="5222544"/>
            <a:ext cx="9271840" cy="43148"/>
            <a:chOff x="493037" y="5222544"/>
            <a:chExt cx="9271840" cy="43148"/>
          </a:xfrm>
        </p:grpSpPr>
        <p:pic>
          <p:nvPicPr>
            <p:cNvPr id="18" name="Object 16">
              <a:extLst>
                <a:ext uri="{FF2B5EF4-FFF2-40B4-BE49-F238E27FC236}">
                  <a16:creationId xmlns:a16="http://schemas.microsoft.com/office/drawing/2014/main" id="{2DBB7380-23A5-C01C-308A-367568A23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16200000">
              <a:off x="493037" y="5222544"/>
              <a:ext cx="9271840" cy="43148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550828E7-CF69-A83D-3082-0BBCCC2DEF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4064" y="2931751"/>
            <a:ext cx="7772799" cy="541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363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560644" y="779471"/>
            <a:ext cx="2000276" cy="2243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400" kern="0" spc="-1000" dirty="0">
                <a:solidFill>
                  <a:srgbClr val="000000"/>
                </a:solidFill>
                <a:latin typeface="S-Core Dream 8 Heavy" pitchFamily="34" charset="0"/>
                <a:cs typeface="S-Core Dream 8 Heavy" pitchFamily="34" charset="0"/>
              </a:rPr>
              <a:t>04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5378219" y="2356674"/>
            <a:ext cx="12450332" cy="43148"/>
            <a:chOff x="5378219" y="2356674"/>
            <a:chExt cx="12450332" cy="431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358343" y="639654"/>
            <a:ext cx="12520386" cy="313458"/>
            <a:chOff x="5358343" y="639654"/>
            <a:chExt cx="12520386" cy="31345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23354" y="2221684"/>
            <a:ext cx="4407508" cy="313458"/>
            <a:chOff x="423354" y="2221684"/>
            <a:chExt cx="4407508" cy="31345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93037" y="5222544"/>
            <a:ext cx="9271840" cy="43148"/>
            <a:chOff x="493037" y="5222544"/>
            <a:chExt cx="9271840" cy="43148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6200000">
              <a:off x="493037" y="5222544"/>
              <a:ext cx="9271840" cy="43148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0192778" y="5476561"/>
            <a:ext cx="2887905" cy="2816633"/>
            <a:chOff x="12016040" y="6059245"/>
            <a:chExt cx="2351883" cy="2336050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016040" y="6059245"/>
              <a:ext cx="2351883" cy="2336050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4096117" y="5476561"/>
            <a:ext cx="2813706" cy="2798097"/>
            <a:chOff x="14903150" y="6059245"/>
            <a:chExt cx="2351883" cy="2336050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903150" y="6059245"/>
              <a:ext cx="2351883" cy="2336050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7403075" y="5908480"/>
            <a:ext cx="537160" cy="597708"/>
            <a:chOff x="12923402" y="6558219"/>
            <a:chExt cx="537160" cy="597708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923402" y="6558219"/>
              <a:ext cx="537160" cy="597708"/>
            </a:xfrm>
            <a:prstGeom prst="rect">
              <a:avLst/>
            </a:prstGeom>
          </p:spPr>
        </p:pic>
      </p:grpSp>
      <p:sp>
        <p:nvSpPr>
          <p:cNvPr id="50" name="Object 50"/>
          <p:cNvSpPr txBox="1"/>
          <p:nvPr/>
        </p:nvSpPr>
        <p:spPr>
          <a:xfrm>
            <a:off x="6337710" y="6938555"/>
            <a:ext cx="2718570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3200" b="1" kern="0" spc="-100" dirty="0">
                <a:solidFill>
                  <a:srgbClr val="000000"/>
                </a:solidFill>
                <a:latin typeface="S-Core Dream 4 Regular" pitchFamily="34" charset="0"/>
              </a:rPr>
              <a:t>인구수   대비</a:t>
            </a:r>
            <a:endParaRPr lang="en-US" altLang="ko-KR" sz="3200" b="1" kern="0" spc="-100" dirty="0">
              <a:solidFill>
                <a:srgbClr val="000000"/>
              </a:solidFill>
              <a:latin typeface="S-Core Dream 4 Regular" pitchFamily="34" charset="0"/>
            </a:endParaRPr>
          </a:p>
          <a:p>
            <a:pPr algn="ctr"/>
            <a:r>
              <a:rPr lang="ko-KR" altLang="en-US" sz="3200" b="1" kern="0" spc="-100" dirty="0" err="1">
                <a:solidFill>
                  <a:srgbClr val="000000"/>
                </a:solidFill>
                <a:latin typeface="S-Core Dream 4 Regular" pitchFamily="34" charset="0"/>
              </a:rPr>
              <a:t>버거매장</a:t>
            </a:r>
            <a:r>
              <a:rPr lang="ko-KR" altLang="en-US" sz="3200" b="1" kern="0" spc="-100" dirty="0">
                <a:solidFill>
                  <a:srgbClr val="000000"/>
                </a:solidFill>
                <a:latin typeface="S-Core Dream 4 Regular" pitchFamily="34" charset="0"/>
              </a:rPr>
              <a:t>  수</a:t>
            </a:r>
            <a:endParaRPr lang="en-US" sz="3200" b="1" dirty="0"/>
          </a:p>
        </p:txBody>
      </p:sp>
      <p:grpSp>
        <p:nvGrpSpPr>
          <p:cNvPr id="1012" name="그룹 1012"/>
          <p:cNvGrpSpPr/>
          <p:nvPr/>
        </p:nvGrpSpPr>
        <p:grpSpPr>
          <a:xfrm>
            <a:off x="15234390" y="5870380"/>
            <a:ext cx="537160" cy="597708"/>
            <a:chOff x="15810511" y="6613706"/>
            <a:chExt cx="537160" cy="597708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5810511" y="6613706"/>
              <a:ext cx="537160" cy="597708"/>
            </a:xfrm>
            <a:prstGeom prst="rect">
              <a:avLst/>
            </a:prstGeom>
          </p:spPr>
        </p:pic>
      </p:grpSp>
      <p:sp>
        <p:nvSpPr>
          <p:cNvPr id="10" name="Object 4">
            <a:extLst>
              <a:ext uri="{FF2B5EF4-FFF2-40B4-BE49-F238E27FC236}">
                <a16:creationId xmlns:a16="http://schemas.microsoft.com/office/drawing/2014/main" id="{65D61195-BBFA-347D-1D9B-50D4FA301A0B}"/>
              </a:ext>
            </a:extLst>
          </p:cNvPr>
          <p:cNvSpPr txBox="1"/>
          <p:nvPr/>
        </p:nvSpPr>
        <p:spPr>
          <a:xfrm>
            <a:off x="1677413" y="1053166"/>
            <a:ext cx="3109565" cy="984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900" kern="0" spc="-300" dirty="0">
                <a:solidFill>
                  <a:srgbClr val="000000"/>
                </a:solidFill>
                <a:latin typeface="S-Core Dream 5 Medium" pitchFamily="34" charset="0"/>
              </a:rPr>
              <a:t>분석 결과의 의의 및 개선점</a:t>
            </a:r>
            <a:endParaRPr lang="en-US" dirty="0"/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65961ABE-9834-0276-56BB-F9840A232C0D}"/>
              </a:ext>
            </a:extLst>
          </p:cNvPr>
          <p:cNvSpPr txBox="1"/>
          <p:nvPr/>
        </p:nvSpPr>
        <p:spPr>
          <a:xfrm>
            <a:off x="5257800" y="1079500"/>
            <a:ext cx="8394284" cy="10002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5900" kern="0" spc="-800" dirty="0">
                <a:solidFill>
                  <a:srgbClr val="000000"/>
                </a:solidFill>
                <a:latin typeface="S-Core Dream 5 Medium" pitchFamily="34" charset="0"/>
              </a:rPr>
              <a:t>개선점</a:t>
            </a:r>
            <a:endParaRPr lang="en-US" dirty="0"/>
          </a:p>
        </p:txBody>
      </p:sp>
      <p:grpSp>
        <p:nvGrpSpPr>
          <p:cNvPr id="15" name="그룹 1007">
            <a:extLst>
              <a:ext uri="{FF2B5EF4-FFF2-40B4-BE49-F238E27FC236}">
                <a16:creationId xmlns:a16="http://schemas.microsoft.com/office/drawing/2014/main" id="{B4CD8743-3388-1DCE-4C70-E3EE66E9A67C}"/>
              </a:ext>
            </a:extLst>
          </p:cNvPr>
          <p:cNvGrpSpPr/>
          <p:nvPr/>
        </p:nvGrpSpPr>
        <p:grpSpPr>
          <a:xfrm>
            <a:off x="6234455" y="5488087"/>
            <a:ext cx="2874399" cy="2816262"/>
            <a:chOff x="13461399" y="3404687"/>
            <a:chExt cx="2351883" cy="2336050"/>
          </a:xfrm>
        </p:grpSpPr>
        <p:pic>
          <p:nvPicPr>
            <p:cNvPr id="16" name="Object 30">
              <a:extLst>
                <a:ext uri="{FF2B5EF4-FFF2-40B4-BE49-F238E27FC236}">
                  <a16:creationId xmlns:a16="http://schemas.microsoft.com/office/drawing/2014/main" id="{D1DF28E6-F5F6-7941-8DF6-5C98D34872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461399" y="3404687"/>
              <a:ext cx="2351883" cy="2336050"/>
            </a:xfrm>
            <a:prstGeom prst="rect">
              <a:avLst/>
            </a:prstGeom>
          </p:spPr>
        </p:pic>
      </p:grpSp>
      <p:grpSp>
        <p:nvGrpSpPr>
          <p:cNvPr id="18" name="그룹 1011">
            <a:extLst>
              <a:ext uri="{FF2B5EF4-FFF2-40B4-BE49-F238E27FC236}">
                <a16:creationId xmlns:a16="http://schemas.microsoft.com/office/drawing/2014/main" id="{A15BBEB1-9855-ADF7-1881-ED077557B54B}"/>
              </a:ext>
            </a:extLst>
          </p:cNvPr>
          <p:cNvGrpSpPr/>
          <p:nvPr/>
        </p:nvGrpSpPr>
        <p:grpSpPr>
          <a:xfrm>
            <a:off x="11404095" y="5870380"/>
            <a:ext cx="537160" cy="597708"/>
            <a:chOff x="12923402" y="6558219"/>
            <a:chExt cx="537160" cy="597708"/>
          </a:xfrm>
        </p:grpSpPr>
        <p:pic>
          <p:nvPicPr>
            <p:cNvPr id="19" name="Object 46">
              <a:extLst>
                <a:ext uri="{FF2B5EF4-FFF2-40B4-BE49-F238E27FC236}">
                  <a16:creationId xmlns:a16="http://schemas.microsoft.com/office/drawing/2014/main" id="{B6FFE232-B286-9200-EB9E-13B291D3B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923402" y="6558219"/>
              <a:ext cx="537160" cy="597708"/>
            </a:xfrm>
            <a:prstGeom prst="rect">
              <a:avLst/>
            </a:prstGeom>
          </p:spPr>
        </p:pic>
      </p:grpSp>
      <p:sp>
        <p:nvSpPr>
          <p:cNvPr id="21" name="Object 50">
            <a:extLst>
              <a:ext uri="{FF2B5EF4-FFF2-40B4-BE49-F238E27FC236}">
                <a16:creationId xmlns:a16="http://schemas.microsoft.com/office/drawing/2014/main" id="{3534D3E4-1B3D-3950-CAFD-D85C69786F9E}"/>
              </a:ext>
            </a:extLst>
          </p:cNvPr>
          <p:cNvSpPr txBox="1"/>
          <p:nvPr/>
        </p:nvSpPr>
        <p:spPr>
          <a:xfrm>
            <a:off x="10262500" y="6595811"/>
            <a:ext cx="2718569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3200" b="1" kern="0" spc="-100" dirty="0">
                <a:solidFill>
                  <a:srgbClr val="000000"/>
                </a:solidFill>
                <a:latin typeface="S-Core Dream 4 Regular" pitchFamily="34" charset="0"/>
              </a:rPr>
              <a:t>연령별 인구 수   대비</a:t>
            </a:r>
            <a:endParaRPr lang="en-US" altLang="ko-KR" sz="3200" b="1" kern="0" spc="-100" dirty="0">
              <a:solidFill>
                <a:srgbClr val="000000"/>
              </a:solidFill>
              <a:latin typeface="S-Core Dream 4 Regular" pitchFamily="34" charset="0"/>
            </a:endParaRPr>
          </a:p>
          <a:p>
            <a:pPr algn="ctr"/>
            <a:r>
              <a:rPr lang="ko-KR" altLang="en-US" sz="3200" b="1" kern="0" spc="-100" dirty="0" err="1">
                <a:solidFill>
                  <a:srgbClr val="000000"/>
                </a:solidFill>
                <a:latin typeface="S-Core Dream 4 Regular" pitchFamily="34" charset="0"/>
              </a:rPr>
              <a:t>버거매장</a:t>
            </a:r>
            <a:r>
              <a:rPr lang="ko-KR" altLang="en-US" sz="3200" b="1" kern="0" spc="-100" dirty="0">
                <a:solidFill>
                  <a:srgbClr val="000000"/>
                </a:solidFill>
                <a:latin typeface="S-Core Dream 4 Regular" pitchFamily="34" charset="0"/>
              </a:rPr>
              <a:t>  수</a:t>
            </a:r>
            <a:endParaRPr lang="en-US" sz="3200" b="1" dirty="0"/>
          </a:p>
        </p:txBody>
      </p:sp>
      <p:sp>
        <p:nvSpPr>
          <p:cNvPr id="24" name="Object 50">
            <a:extLst>
              <a:ext uri="{FF2B5EF4-FFF2-40B4-BE49-F238E27FC236}">
                <a16:creationId xmlns:a16="http://schemas.microsoft.com/office/drawing/2014/main" id="{CA0EBA7A-63D1-D88B-16C3-BD1DEA0767BE}"/>
              </a:ext>
            </a:extLst>
          </p:cNvPr>
          <p:cNvSpPr txBox="1"/>
          <p:nvPr/>
        </p:nvSpPr>
        <p:spPr>
          <a:xfrm>
            <a:off x="14164607" y="6595811"/>
            <a:ext cx="2718569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3200" b="1" kern="0" spc="-100" dirty="0">
                <a:solidFill>
                  <a:srgbClr val="000000"/>
                </a:solidFill>
                <a:latin typeface="S-Core Dream 4 Regular" pitchFamily="34" charset="0"/>
              </a:rPr>
              <a:t>유동인구 수   대비</a:t>
            </a:r>
            <a:endParaRPr lang="en-US" altLang="ko-KR" sz="3200" b="1" kern="0" spc="-100" dirty="0">
              <a:solidFill>
                <a:srgbClr val="000000"/>
              </a:solidFill>
              <a:latin typeface="S-Core Dream 4 Regular" pitchFamily="34" charset="0"/>
            </a:endParaRPr>
          </a:p>
          <a:p>
            <a:pPr algn="ctr"/>
            <a:r>
              <a:rPr lang="ko-KR" altLang="en-US" sz="3200" b="1" kern="0" spc="-100" dirty="0" err="1">
                <a:solidFill>
                  <a:srgbClr val="000000"/>
                </a:solidFill>
                <a:latin typeface="S-Core Dream 4 Regular" pitchFamily="34" charset="0"/>
              </a:rPr>
              <a:t>버거매장</a:t>
            </a:r>
            <a:r>
              <a:rPr lang="ko-KR" altLang="en-US" sz="3200" b="1" kern="0" spc="-100" dirty="0">
                <a:solidFill>
                  <a:srgbClr val="000000"/>
                </a:solidFill>
                <a:latin typeface="S-Core Dream 4 Regular" pitchFamily="34" charset="0"/>
              </a:rPr>
              <a:t>  수</a:t>
            </a:r>
            <a:endParaRPr lang="en-US" sz="3200" b="1" dirty="0"/>
          </a:p>
        </p:txBody>
      </p:sp>
      <p:sp>
        <p:nvSpPr>
          <p:cNvPr id="26" name="Object 9">
            <a:extLst>
              <a:ext uri="{FF2B5EF4-FFF2-40B4-BE49-F238E27FC236}">
                <a16:creationId xmlns:a16="http://schemas.microsoft.com/office/drawing/2014/main" id="{185F14CA-292B-B026-1956-C3A807EAF9CD}"/>
              </a:ext>
            </a:extLst>
          </p:cNvPr>
          <p:cNvSpPr txBox="1"/>
          <p:nvPr/>
        </p:nvSpPr>
        <p:spPr>
          <a:xfrm>
            <a:off x="6180445" y="3023451"/>
            <a:ext cx="9305108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</a:rPr>
              <a:t>단순히   </a:t>
            </a:r>
            <a:r>
              <a:rPr lang="ko-KR" altLang="en-US" sz="2700" kern="0" spc="-300" dirty="0" err="1">
                <a:solidFill>
                  <a:srgbClr val="000000"/>
                </a:solidFill>
                <a:latin typeface="S-Core Dream 5 Medium" pitchFamily="34" charset="0"/>
              </a:rPr>
              <a:t>버거지수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</a:rPr>
              <a:t>   계산식으로만   분석하지   않고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</a:rPr>
              <a:t>,</a:t>
            </a:r>
          </a:p>
          <a:p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</a:rPr>
              <a:t>아래와   같이   </a:t>
            </a:r>
            <a:r>
              <a:rPr lang="ko-KR" altLang="en-US" sz="2700" kern="0" spc="-300" dirty="0">
                <a:solidFill>
                  <a:schemeClr val="accent6">
                    <a:lumMod val="75000"/>
                  </a:schemeClr>
                </a:solidFill>
                <a:latin typeface="S-Core Dream 5 Medium" pitchFamily="34" charset="0"/>
              </a:rPr>
              <a:t>더   다양한   </a:t>
            </a:r>
            <a:r>
              <a:rPr lang="ko-KR" altLang="en-US" sz="2700" kern="0" spc="-300" dirty="0" err="1">
                <a:solidFill>
                  <a:schemeClr val="accent6">
                    <a:lumMod val="75000"/>
                  </a:schemeClr>
                </a:solidFill>
                <a:latin typeface="S-Core Dream 5 Medium" pitchFamily="34" charset="0"/>
              </a:rPr>
              <a:t>데이터들과의</a:t>
            </a:r>
            <a:r>
              <a:rPr lang="ko-KR" altLang="en-US" sz="2700" kern="0" spc="-300" dirty="0">
                <a:solidFill>
                  <a:schemeClr val="accent6">
                    <a:lumMod val="75000"/>
                  </a:schemeClr>
                </a:solidFill>
                <a:latin typeface="S-Core Dream 5 Medium" pitchFamily="34" charset="0"/>
              </a:rPr>
              <a:t>   상관관계를   분석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</a:rPr>
              <a:t>하며</a:t>
            </a:r>
            <a:endParaRPr lang="en-US" altLang="ko-KR" sz="2700" kern="0" spc="-300" dirty="0">
              <a:solidFill>
                <a:srgbClr val="000000"/>
              </a:solidFill>
              <a:latin typeface="S-Core Dream 5 Medium" pitchFamily="34" charset="0"/>
            </a:endParaRPr>
          </a:p>
          <a:p>
            <a:r>
              <a:rPr lang="ko-KR" altLang="en-US" sz="2700" kern="0" spc="-300" dirty="0" err="1">
                <a:solidFill>
                  <a:srgbClr val="000000"/>
                </a:solidFill>
                <a:latin typeface="S-Core Dream 5 Medium" pitchFamily="34" charset="0"/>
              </a:rPr>
              <a:t>버거지수가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</a:rPr>
              <a:t>    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</a:rPr>
              <a:t>‘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</a:rPr>
              <a:t>도시발전지표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</a:rPr>
              <a:t>’  </a:t>
            </a:r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</a:rPr>
              <a:t>로서   실효성이 있는지 </a:t>
            </a:r>
            <a:endParaRPr lang="en-US" altLang="ko-KR" sz="2700" kern="0" spc="-300" dirty="0">
              <a:solidFill>
                <a:srgbClr val="000000"/>
              </a:solidFill>
              <a:latin typeface="S-Core Dream 5 Medium" pitchFamily="34" charset="0"/>
            </a:endParaRPr>
          </a:p>
          <a:p>
            <a:r>
              <a:rPr lang="ko-KR" altLang="en-US" sz="2700" kern="0" spc="-300" dirty="0">
                <a:solidFill>
                  <a:srgbClr val="000000"/>
                </a:solidFill>
                <a:latin typeface="S-Core Dream 5 Medium" pitchFamily="34" charset="0"/>
              </a:rPr>
              <a:t>더   세밀하게   살펴보면  좋을   것   같다</a:t>
            </a:r>
            <a:r>
              <a:rPr lang="en-US" altLang="ko-KR" sz="2700" kern="0" spc="-300" dirty="0">
                <a:solidFill>
                  <a:srgbClr val="000000"/>
                </a:solidFill>
                <a:latin typeface="S-Core Dream 5 Medium" pitchFamily="34" charset="0"/>
              </a:rPr>
              <a:t>.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205962" y="6918536"/>
            <a:ext cx="11873789" cy="313458"/>
            <a:chOff x="3205962" y="6918536"/>
            <a:chExt cx="11873789" cy="31345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05962" y="6918536"/>
              <a:ext cx="11873789" cy="31345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-65839" y="3310581"/>
            <a:ext cx="18199752" cy="57601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1600" kern="0" spc="-36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감사합니다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5635652" y="9055953"/>
            <a:ext cx="6796770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200" kern="0" spc="-300" dirty="0">
                <a:solidFill>
                  <a:srgbClr val="000000"/>
                </a:solidFill>
                <a:latin typeface="S-Core Dream 5 Medium" pitchFamily="34" charset="0"/>
              </a:rPr>
              <a:t>뿌셔뿌셔 </a:t>
            </a:r>
            <a:r>
              <a:rPr lang="en-US" altLang="ko-KR" sz="2200" kern="0" spc="-300" dirty="0">
                <a:solidFill>
                  <a:srgbClr val="000000"/>
                </a:solidFill>
                <a:latin typeface="S-Core Dream 5 Medium" pitchFamily="34" charset="0"/>
              </a:rPr>
              <a:t>– </a:t>
            </a:r>
            <a:r>
              <a:rPr lang="ko-KR" altLang="en-US" sz="2200" kern="0" spc="-300" dirty="0">
                <a:solidFill>
                  <a:srgbClr val="000000"/>
                </a:solidFill>
                <a:latin typeface="S-Core Dream 5 Medium" pitchFamily="34" charset="0"/>
              </a:rPr>
              <a:t>곽승현</a:t>
            </a:r>
            <a:r>
              <a:rPr lang="en-US" altLang="ko-KR" sz="2200" kern="0" spc="-300" dirty="0">
                <a:solidFill>
                  <a:srgbClr val="000000"/>
                </a:solidFill>
                <a:latin typeface="S-Core Dream 5 Medium" pitchFamily="34" charset="0"/>
              </a:rPr>
              <a:t>, </a:t>
            </a:r>
            <a:r>
              <a:rPr lang="ko-KR" altLang="en-US" sz="2200" kern="0" spc="-300" dirty="0">
                <a:solidFill>
                  <a:srgbClr val="000000"/>
                </a:solidFill>
                <a:latin typeface="S-Core Dream 5 Medium" pitchFamily="34" charset="0"/>
              </a:rPr>
              <a:t>김은경</a:t>
            </a:r>
            <a:r>
              <a:rPr lang="en-US" altLang="ko-KR" sz="2200" kern="0" spc="-300" dirty="0">
                <a:solidFill>
                  <a:srgbClr val="000000"/>
                </a:solidFill>
                <a:latin typeface="S-Core Dream 5 Medium" pitchFamily="34" charset="0"/>
              </a:rPr>
              <a:t>,</a:t>
            </a:r>
            <a:r>
              <a:rPr lang="ko-KR" altLang="en-US" sz="2200" kern="0" spc="-300" dirty="0">
                <a:solidFill>
                  <a:srgbClr val="000000"/>
                </a:solidFill>
                <a:latin typeface="S-Core Dream 5 Medium" pitchFamily="34" charset="0"/>
              </a:rPr>
              <a:t>황동욱</a:t>
            </a:r>
            <a:r>
              <a:rPr lang="en-US" altLang="ko-KR" sz="2200" kern="0" spc="-300" dirty="0">
                <a:solidFill>
                  <a:srgbClr val="000000"/>
                </a:solidFill>
                <a:latin typeface="S-Core Dream 5 Medium" pitchFamily="34" charset="0"/>
              </a:rPr>
              <a:t> 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3205962" y="3261690"/>
            <a:ext cx="11873789" cy="313458"/>
            <a:chOff x="3205962" y="3261690"/>
            <a:chExt cx="11873789" cy="31345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05962" y="3261690"/>
              <a:ext cx="11873789" cy="31345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56397" y="2282923"/>
            <a:ext cx="1072174" cy="42165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01</a:t>
            </a:r>
          </a:p>
          <a:p>
            <a:r>
              <a:rPr lang="en-US" sz="50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02</a:t>
            </a:r>
          </a:p>
          <a:p>
            <a:r>
              <a:rPr lang="en-US" sz="50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03</a:t>
            </a:r>
          </a:p>
          <a:p>
            <a:r>
              <a:rPr lang="en-US" sz="50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04</a:t>
            </a:r>
          </a:p>
          <a:p>
            <a:r>
              <a:rPr lang="en-US" sz="50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05</a:t>
            </a:r>
          </a:p>
          <a:p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550579" y="2709405"/>
            <a:ext cx="6481248" cy="238967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9000" kern="0" spc="3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CONTENTS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8771180" y="2512739"/>
            <a:ext cx="6796770" cy="589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200" kern="0" spc="-2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프로젝트 기획 의도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8736505" y="3251472"/>
            <a:ext cx="8654906" cy="589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200" kern="0" spc="-2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프로젝트 이해를 위한 내용 상세 설명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8782257" y="4007500"/>
            <a:ext cx="8654906" cy="589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200" kern="0" spc="-2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프로젝트 진행 과정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8745214" y="4725428"/>
            <a:ext cx="8654906" cy="589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200" kern="0" spc="-2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분석 결과의 의의 및 개선점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8790029" y="5481456"/>
            <a:ext cx="8654906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200" kern="0" spc="-200" dirty="0">
                <a:solidFill>
                  <a:srgbClr val="000000"/>
                </a:solidFill>
                <a:latin typeface="S-Core Dream 4 Regular" pitchFamily="34" charset="0"/>
              </a:rPr>
              <a:t>감사합니다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529217" y="4030085"/>
            <a:ext cx="3826087" cy="313458"/>
            <a:chOff x="1529217" y="4030085"/>
            <a:chExt cx="3826087" cy="31345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29217" y="4030085"/>
              <a:ext cx="3826087" cy="31345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694224" y="5222544"/>
            <a:ext cx="9271840" cy="43148"/>
            <a:chOff x="2694224" y="5222544"/>
            <a:chExt cx="9271840" cy="4314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6200000">
              <a:off x="2694224" y="5222544"/>
              <a:ext cx="9271840" cy="4314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55558" y="3360089"/>
            <a:ext cx="5038380" cy="626546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3500" kern="0" spc="200" dirty="0">
                <a:solidFill>
                  <a:srgbClr val="FFFFFF"/>
                </a:solidFill>
                <a:latin typeface="Bebas Neue" pitchFamily="34" charset="0"/>
                <a:cs typeface="Bebas Neue" pitchFamily="34" charset="0"/>
              </a:rPr>
              <a:t>01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6381074" y="4681835"/>
            <a:ext cx="7333634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5400" b="1" kern="0" spc="-2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프로젝트 기획 의도</a:t>
            </a:r>
            <a:endParaRPr lang="en-US" sz="5400" b="1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4954394" y="5106869"/>
            <a:ext cx="2853359" cy="457421"/>
            <a:chOff x="4954394" y="5106869"/>
            <a:chExt cx="2853359" cy="457421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4954394" y="5106869"/>
              <a:ext cx="2853359" cy="45742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394781" y="5671657"/>
            <a:ext cx="10200000" cy="18797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한 트위터 유저 (@RioterOfMiku) 가 2014년 경 올린 트윗에서 제기된 </a:t>
            </a:r>
          </a:p>
          <a:p>
            <a:r>
              <a:rPr lang="en-US" sz="1800" b="1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&lt;맥도날드+KFC+버거킹 매장의 수/롯데리아 매장의 수&gt;</a:t>
            </a:r>
          </a:p>
          <a:p>
            <a:r>
              <a:rPr lang="en-US" sz="1800" kern="0" spc="-100" dirty="0">
                <a:solidFill>
                  <a:srgbClr val="000000"/>
                </a:solidFill>
                <a:latin typeface="S-Core Dream 4 Regular" pitchFamily="34" charset="0"/>
                <a:cs typeface="S-Core Dream 4 Regular" pitchFamily="34" charset="0"/>
              </a:rPr>
              <a:t>를 계산하여 더 높게 나올수록 발전된 도시라고 할 수 있다는 가정에서 출발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5500457" y="1073610"/>
            <a:ext cx="5648089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000" kern="0" spc="-600" dirty="0" err="1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버거지수</a:t>
            </a:r>
            <a:r>
              <a:rPr lang="en-US" sz="4000" kern="0" spc="-6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  </a:t>
            </a:r>
            <a:r>
              <a:rPr lang="en-US" sz="4000" kern="0" spc="-600" dirty="0" err="1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분석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645530" y="815870"/>
            <a:ext cx="4505635" cy="773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9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프로젝트 기획 의도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188374" y="205119"/>
            <a:ext cx="2000276" cy="2243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400" kern="0" spc="-1000" dirty="0">
                <a:solidFill>
                  <a:srgbClr val="000000"/>
                </a:solidFill>
                <a:latin typeface="S-Core Dream 8 Heavy" pitchFamily="34" charset="0"/>
                <a:cs typeface="S-Core Dream 8 Heavy" pitchFamily="34" charset="0"/>
              </a:rPr>
              <a:t>01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8394780" y="2390526"/>
            <a:ext cx="7111181" cy="746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버거지수란?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5358343" y="1919258"/>
            <a:ext cx="12450332" cy="43148"/>
            <a:chOff x="5358343" y="1919258"/>
            <a:chExt cx="12450332" cy="4314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58343" y="1919258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358343" y="639654"/>
            <a:ext cx="12520386" cy="313458"/>
            <a:chOff x="5358343" y="639654"/>
            <a:chExt cx="12520386" cy="31345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37907" y="1544376"/>
            <a:ext cx="4407508" cy="313458"/>
            <a:chOff x="337907" y="1544376"/>
            <a:chExt cx="4407508" cy="31345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7907" y="1544376"/>
              <a:ext cx="4407508" cy="31345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93037" y="5222544"/>
            <a:ext cx="9271840" cy="43148"/>
            <a:chOff x="493037" y="5222544"/>
            <a:chExt cx="9271840" cy="4314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6200000">
              <a:off x="493037" y="5222544"/>
              <a:ext cx="9271840" cy="43148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7721318" y="9061030"/>
            <a:ext cx="4278400" cy="1022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입력해주세요. 내용을 이곳에 입력하여 주세요. </a:t>
            </a:r>
            <a:endParaRPr lang="en-US" dirty="0"/>
          </a:p>
        </p:txBody>
      </p:sp>
      <p:sp>
        <p:nvSpPr>
          <p:cNvPr id="20" name="Object 20"/>
          <p:cNvSpPr txBox="1"/>
          <p:nvPr/>
        </p:nvSpPr>
        <p:spPr>
          <a:xfrm>
            <a:off x="17988240" y="1962406"/>
            <a:ext cx="4278400" cy="2191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입력해주세요. 내용을 이곳에 입력하여 주세요. 이곳에 텍스트를 입력해주세요. 내용을 이곳에 입력하여 주세요. </a:t>
            </a:r>
            <a:endParaRPr lang="en-US" dirty="0"/>
          </a:p>
        </p:txBody>
      </p:sp>
      <p:sp>
        <p:nvSpPr>
          <p:cNvPr id="21" name="Object 21"/>
          <p:cNvSpPr txBox="1"/>
          <p:nvPr/>
        </p:nvSpPr>
        <p:spPr>
          <a:xfrm>
            <a:off x="18087619" y="3944195"/>
            <a:ext cx="4032368" cy="1022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입력해주세요. 내용을 이곳에 입력하여 주세요. </a:t>
            </a:r>
            <a:endParaRPr lang="en-US" dirty="0"/>
          </a:p>
        </p:txBody>
      </p:sp>
      <p:sp>
        <p:nvSpPr>
          <p:cNvPr id="22" name="Object 22"/>
          <p:cNvSpPr txBox="1"/>
          <p:nvPr/>
        </p:nvSpPr>
        <p:spPr>
          <a:xfrm>
            <a:off x="13733344" y="7469531"/>
            <a:ext cx="2891925" cy="16068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kern="0" spc="-200" dirty="0">
                <a:solidFill>
                  <a:srgbClr val="FFFFFF"/>
                </a:solidFill>
                <a:latin typeface="S-Core Dream 4 Regular" pitchFamily="34" charset="0"/>
                <a:cs typeface="S-Core Dream 4 Regular" pitchFamily="34" charset="0"/>
              </a:rPr>
              <a:t>이곳에 텍스트를 입력해주세요. 내용을 이곳에 입력하여 주세요. 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8430084" y="7338892"/>
            <a:ext cx="6330849" cy="2266572"/>
            <a:chOff x="8430084" y="7338892"/>
            <a:chExt cx="6330849" cy="2266572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430084" y="7338892"/>
              <a:ext cx="6330849" cy="2266572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7593311" y="8251514"/>
            <a:ext cx="8050450" cy="150390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공식적인 경제 지표는 아니지만,</a:t>
            </a:r>
          </a:p>
          <a:p>
            <a:pPr algn="ctr"/>
            <a:r>
              <a:rPr lang="en-US" sz="27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이 지수가 유효한가 분석해보자!</a:t>
            </a:r>
            <a:endParaRPr lang="en-US" dirty="0"/>
          </a:p>
        </p:txBody>
      </p:sp>
      <p:grpSp>
        <p:nvGrpSpPr>
          <p:cNvPr id="1006" name="그룹 1006"/>
          <p:cNvGrpSpPr/>
          <p:nvPr/>
        </p:nvGrpSpPr>
        <p:grpSpPr>
          <a:xfrm>
            <a:off x="1327690" y="3061566"/>
            <a:ext cx="2427941" cy="2039471"/>
            <a:chOff x="1327690" y="3061566"/>
            <a:chExt cx="2427941" cy="203947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27690" y="3061566"/>
              <a:ext cx="2427941" cy="20394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8344637" y="3244793"/>
            <a:ext cx="4314276" cy="2123068"/>
            <a:chOff x="8344637" y="3244793"/>
            <a:chExt cx="4314276" cy="2123068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344637" y="3244793"/>
              <a:ext cx="4314276" cy="212306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55558" y="3360089"/>
            <a:ext cx="5038380" cy="37087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00" b="0" i="0" u="none" strike="noStrike" kern="0" cap="none" spc="2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pitchFamily="34" charset="0"/>
                <a:ea typeface="+mn-ea"/>
                <a:cs typeface="Bebas Neue" pitchFamily="34" charset="0"/>
              </a:rPr>
              <a:t>02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86600" y="4266337"/>
            <a:ext cx="11449726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5400" b="1" kern="0" spc="-200" dirty="0">
                <a:solidFill>
                  <a:schemeClr val="bg1"/>
                </a:solidFill>
                <a:latin typeface="S-Core Dream 4 Regular" pitchFamily="34" charset="0"/>
                <a:cs typeface="S-Core Dream 4 Regular" pitchFamily="34" charset="0"/>
              </a:rPr>
              <a:t>공공데이터를 활용한</a:t>
            </a:r>
            <a:endParaRPr lang="en-US" altLang="ko-KR" sz="5400" b="1" kern="0" spc="-200" dirty="0">
              <a:solidFill>
                <a:schemeClr val="bg1"/>
              </a:solidFill>
              <a:latin typeface="S-Core Dream 4 Regular" pitchFamily="34" charset="0"/>
              <a:cs typeface="S-Core Dream 4 Regular" pitchFamily="34" charset="0"/>
            </a:endParaRPr>
          </a:p>
          <a:p>
            <a:r>
              <a:rPr lang="en-US" altLang="ko-KR" sz="5400" b="1" kern="0" spc="-200" dirty="0">
                <a:solidFill>
                  <a:schemeClr val="bg1"/>
                </a:solidFill>
                <a:latin typeface="S-Core Dream 4 Regular" pitchFamily="34" charset="0"/>
              </a:rPr>
              <a:t>2022 </a:t>
            </a:r>
            <a:r>
              <a:rPr lang="ko-KR" altLang="en-US" sz="5400" b="1" kern="0" spc="-200" dirty="0" err="1">
                <a:solidFill>
                  <a:schemeClr val="bg1"/>
                </a:solidFill>
                <a:latin typeface="S-Core Dream 4 Regular" pitchFamily="34" charset="0"/>
              </a:rPr>
              <a:t>버거지수</a:t>
            </a:r>
            <a:r>
              <a:rPr lang="ko-KR" altLang="en-US" sz="5400" b="1" kern="0" spc="-200" dirty="0">
                <a:solidFill>
                  <a:schemeClr val="bg1"/>
                </a:solidFill>
                <a:latin typeface="S-Core Dream 4 Regular" pitchFamily="34" charset="0"/>
              </a:rPr>
              <a:t> 구하기</a:t>
            </a:r>
            <a:endParaRPr lang="en-US" altLang="ko-KR" sz="5400" b="1" dirty="0">
              <a:solidFill>
                <a:schemeClr val="bg1"/>
              </a:solidFill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954394" y="5106869"/>
            <a:ext cx="2853359" cy="457421"/>
            <a:chOff x="4954394" y="5106869"/>
            <a:chExt cx="2853359" cy="457421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4954394" y="5106869"/>
              <a:ext cx="2853359" cy="4574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8258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551754" y="1168902"/>
            <a:ext cx="12250671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5400" dirty="0">
                <a:latin typeface="S-Core Dream 5 Medium"/>
              </a:rPr>
              <a:t>2015  </a:t>
            </a:r>
            <a:r>
              <a:rPr lang="ko-KR" altLang="en-US" sz="5400" dirty="0" err="1">
                <a:latin typeface="S-Core Dream 5 Medium"/>
              </a:rPr>
              <a:t>버거지수</a:t>
            </a:r>
            <a:r>
              <a:rPr lang="ko-KR" altLang="en-US" sz="5400" dirty="0">
                <a:latin typeface="S-Core Dream 5 Medium"/>
              </a:rPr>
              <a:t>  </a:t>
            </a:r>
            <a:r>
              <a:rPr lang="en-US" altLang="ko-KR" sz="3600" dirty="0">
                <a:latin typeface="S-Core Dream 5 Medium"/>
              </a:rPr>
              <a:t>-  </a:t>
            </a:r>
            <a:r>
              <a:rPr lang="ko-KR" altLang="en-US" sz="3600" dirty="0" err="1">
                <a:latin typeface="S-Core Dream 5 Medium"/>
              </a:rPr>
              <a:t>매장별</a:t>
            </a:r>
            <a:r>
              <a:rPr lang="ko-KR" altLang="en-US" sz="3600" dirty="0">
                <a:latin typeface="S-Core Dream 5 Medium"/>
              </a:rPr>
              <a:t> 웹사이트 데이터 활용</a:t>
            </a:r>
            <a:endParaRPr lang="en-US" altLang="ko-KR" sz="3600" dirty="0">
              <a:latin typeface="S-Core Dream 5 Medium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509537" y="999350"/>
            <a:ext cx="3392212" cy="984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9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공공데이터를   활용한</a:t>
            </a:r>
          </a:p>
          <a:p>
            <a:r>
              <a:rPr lang="en-US" altLang="ko-KR" sz="29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2022   </a:t>
            </a:r>
            <a:r>
              <a:rPr lang="ko-KR" altLang="en-US" sz="2900" kern="0" spc="-300" dirty="0" err="1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버거지수</a:t>
            </a:r>
            <a:r>
              <a:rPr lang="ko-KR" altLang="en-US" sz="29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   구하기</a:t>
            </a:r>
          </a:p>
        </p:txBody>
      </p:sp>
      <p:sp>
        <p:nvSpPr>
          <p:cNvPr id="31" name="Object 31"/>
          <p:cNvSpPr txBox="1"/>
          <p:nvPr/>
        </p:nvSpPr>
        <p:spPr>
          <a:xfrm>
            <a:off x="365108" y="758107"/>
            <a:ext cx="2000276" cy="2243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400" kern="0" spc="-1000" dirty="0">
                <a:solidFill>
                  <a:srgbClr val="000000"/>
                </a:solidFill>
                <a:latin typeface="S-Core Dream 8 Heavy" pitchFamily="34" charset="0"/>
                <a:cs typeface="S-Core Dream 8 Heavy" pitchFamily="34" charset="0"/>
              </a:rPr>
              <a:t>02</a:t>
            </a:r>
            <a:endParaRPr lang="en-US" dirty="0"/>
          </a:p>
        </p:txBody>
      </p:sp>
      <p:sp>
        <p:nvSpPr>
          <p:cNvPr id="36" name="Object 36"/>
          <p:cNvSpPr txBox="1"/>
          <p:nvPr/>
        </p:nvSpPr>
        <p:spPr>
          <a:xfrm>
            <a:off x="5680535" y="2587528"/>
            <a:ext cx="1221187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 dirty="0"/>
              <a:t>- </a:t>
            </a:r>
            <a:r>
              <a:rPr lang="en-US" altLang="ko-KR" sz="2400" dirty="0">
                <a:hlinkClick r:id="rId2"/>
              </a:rPr>
              <a:t> https://nbviewer.org/gist/hyeshik/cf9f3d7686e07eedbfda?revision=6</a:t>
            </a:r>
            <a:endParaRPr lang="en-US" altLang="ko-KR" sz="2400" dirty="0"/>
          </a:p>
        </p:txBody>
      </p:sp>
      <p:grpSp>
        <p:nvGrpSpPr>
          <p:cNvPr id="1007" name="그룹 1007"/>
          <p:cNvGrpSpPr/>
          <p:nvPr/>
        </p:nvGrpSpPr>
        <p:grpSpPr>
          <a:xfrm>
            <a:off x="5378219" y="2356674"/>
            <a:ext cx="12450332" cy="43148"/>
            <a:chOff x="5378219" y="2356674"/>
            <a:chExt cx="12450332" cy="43148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5358343" y="639654"/>
            <a:ext cx="12520386" cy="313458"/>
            <a:chOff x="5358343" y="639654"/>
            <a:chExt cx="12520386" cy="313458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423354" y="2221684"/>
            <a:ext cx="4407508" cy="313458"/>
            <a:chOff x="423354" y="2221684"/>
            <a:chExt cx="4407508" cy="313458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493037" y="5222544"/>
            <a:ext cx="9271840" cy="43148"/>
            <a:chOff x="493037" y="5222544"/>
            <a:chExt cx="9271840" cy="43148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16200000">
              <a:off x="493037" y="5222544"/>
              <a:ext cx="9271840" cy="43148"/>
            </a:xfrm>
            <a:prstGeom prst="rect">
              <a:avLst/>
            </a:prstGeom>
          </p:spPr>
        </p:pic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57F1CC61-2FA0-5857-A265-B44A9A1B13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176" y="3314700"/>
            <a:ext cx="11013181" cy="6629400"/>
          </a:xfrm>
          <a:prstGeom prst="rect">
            <a:avLst/>
          </a:prstGeom>
        </p:spPr>
      </p:pic>
      <p:grpSp>
        <p:nvGrpSpPr>
          <p:cNvPr id="6" name="그룹 1006">
            <a:extLst>
              <a:ext uri="{FF2B5EF4-FFF2-40B4-BE49-F238E27FC236}">
                <a16:creationId xmlns:a16="http://schemas.microsoft.com/office/drawing/2014/main" id="{C5BAFC3C-E9EA-7A04-8061-143A792AFE72}"/>
              </a:ext>
            </a:extLst>
          </p:cNvPr>
          <p:cNvGrpSpPr/>
          <p:nvPr/>
        </p:nvGrpSpPr>
        <p:grpSpPr>
          <a:xfrm>
            <a:off x="1327690" y="3061566"/>
            <a:ext cx="2427941" cy="2039471"/>
            <a:chOff x="1327690" y="3061566"/>
            <a:chExt cx="2427941" cy="2039471"/>
          </a:xfrm>
        </p:grpSpPr>
        <p:pic>
          <p:nvPicPr>
            <p:cNvPr id="7" name="Object 27">
              <a:extLst>
                <a:ext uri="{FF2B5EF4-FFF2-40B4-BE49-F238E27FC236}">
                  <a16:creationId xmlns:a16="http://schemas.microsoft.com/office/drawing/2014/main" id="{91F998DF-5C5A-6916-812F-7D3876600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327690" y="3061566"/>
              <a:ext cx="2427941" cy="203947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551754" y="1168902"/>
            <a:ext cx="12250671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5400" dirty="0">
                <a:latin typeface="S-Core Dream 5 Medium"/>
              </a:rPr>
              <a:t>2022 </a:t>
            </a:r>
            <a:r>
              <a:rPr lang="ko-KR" altLang="en-US" sz="5400" dirty="0" err="1">
                <a:latin typeface="S-Core Dream 5 Medium"/>
              </a:rPr>
              <a:t>버거지수</a:t>
            </a:r>
            <a:r>
              <a:rPr lang="ko-KR" altLang="en-US" sz="5400" dirty="0">
                <a:latin typeface="S-Core Dream 5 Medium"/>
              </a:rPr>
              <a:t>  </a:t>
            </a:r>
            <a:r>
              <a:rPr lang="en-US" altLang="ko-KR" sz="5400" dirty="0">
                <a:latin typeface="S-Core Dream 5 Medium"/>
              </a:rPr>
              <a:t>-  </a:t>
            </a:r>
            <a:r>
              <a:rPr lang="ko-KR" altLang="en-US" sz="3600" dirty="0">
                <a:latin typeface="S-Core Dream 5 Medium"/>
              </a:rPr>
              <a:t>공공데이터 활용</a:t>
            </a:r>
            <a:endParaRPr lang="en-US" altLang="ko-KR" sz="3600" dirty="0">
              <a:latin typeface="S-Core Dream 5 Medium"/>
            </a:endParaRPr>
          </a:p>
        </p:txBody>
      </p:sp>
      <p:grpSp>
        <p:nvGrpSpPr>
          <p:cNvPr id="1005" name="그룹 1005"/>
          <p:cNvGrpSpPr/>
          <p:nvPr/>
        </p:nvGrpSpPr>
        <p:grpSpPr>
          <a:xfrm>
            <a:off x="1219200" y="7601690"/>
            <a:ext cx="1927203" cy="1927203"/>
            <a:chOff x="15493928" y="5569192"/>
            <a:chExt cx="1927203" cy="1927203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603705" y="4678969"/>
              <a:ext cx="3854406" cy="3854406"/>
            </a:xfrm>
            <a:prstGeom prst="rect">
              <a:avLst/>
            </a:prstGeom>
          </p:spPr>
        </p:pic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493928" y="5569192"/>
              <a:ext cx="1927203" cy="1927203"/>
            </a:xfrm>
            <a:prstGeom prst="rect">
              <a:avLst/>
            </a:prstGeom>
          </p:spPr>
        </p:pic>
      </p:grpSp>
      <p:sp>
        <p:nvSpPr>
          <p:cNvPr id="30" name="Object 30"/>
          <p:cNvSpPr txBox="1"/>
          <p:nvPr/>
        </p:nvSpPr>
        <p:spPr>
          <a:xfrm>
            <a:off x="1509537" y="999350"/>
            <a:ext cx="3392212" cy="984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9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공공데이터를   활용한</a:t>
            </a:r>
          </a:p>
          <a:p>
            <a:r>
              <a:rPr lang="en-US" altLang="ko-KR" sz="29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2022   </a:t>
            </a:r>
            <a:r>
              <a:rPr lang="ko-KR" altLang="en-US" sz="2900" kern="0" spc="-300" dirty="0" err="1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버거지수</a:t>
            </a:r>
            <a:r>
              <a:rPr lang="ko-KR" altLang="en-US" sz="2900" kern="0" spc="-3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   구하기</a:t>
            </a:r>
          </a:p>
        </p:txBody>
      </p:sp>
      <p:sp>
        <p:nvSpPr>
          <p:cNvPr id="31" name="Object 31"/>
          <p:cNvSpPr txBox="1"/>
          <p:nvPr/>
        </p:nvSpPr>
        <p:spPr>
          <a:xfrm>
            <a:off x="365108" y="758107"/>
            <a:ext cx="2000276" cy="2243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400" kern="0" spc="-1000" dirty="0">
                <a:solidFill>
                  <a:srgbClr val="000000"/>
                </a:solidFill>
                <a:latin typeface="S-Core Dream 8 Heavy" pitchFamily="34" charset="0"/>
                <a:cs typeface="S-Core Dream 8 Heavy" pitchFamily="34" charset="0"/>
              </a:rPr>
              <a:t>02</a:t>
            </a:r>
            <a:endParaRPr lang="en-US" dirty="0"/>
          </a:p>
        </p:txBody>
      </p:sp>
      <p:sp>
        <p:nvSpPr>
          <p:cNvPr id="36" name="Object 36"/>
          <p:cNvSpPr txBox="1"/>
          <p:nvPr/>
        </p:nvSpPr>
        <p:spPr>
          <a:xfrm>
            <a:off x="5680535" y="2587528"/>
            <a:ext cx="12211877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 dirty="0"/>
              <a:t>-  </a:t>
            </a:r>
            <a:r>
              <a:rPr lang="en-US" altLang="ko-KR" sz="2400" dirty="0">
                <a:hlinkClick r:id="rId4"/>
              </a:rPr>
              <a:t>https://www.data.go.kr/data/15083033/fileData.do</a:t>
            </a:r>
            <a:endParaRPr lang="ko-KR" altLang="en-US" sz="2400" dirty="0"/>
          </a:p>
          <a:p>
            <a:endParaRPr lang="en-US" altLang="ko-KR" sz="2400" dirty="0"/>
          </a:p>
        </p:txBody>
      </p:sp>
      <p:grpSp>
        <p:nvGrpSpPr>
          <p:cNvPr id="1007" name="그룹 1007"/>
          <p:cNvGrpSpPr/>
          <p:nvPr/>
        </p:nvGrpSpPr>
        <p:grpSpPr>
          <a:xfrm>
            <a:off x="5378219" y="2356674"/>
            <a:ext cx="12450332" cy="43148"/>
            <a:chOff x="5378219" y="2356674"/>
            <a:chExt cx="12450332" cy="43148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5358343" y="639654"/>
            <a:ext cx="12520386" cy="313458"/>
            <a:chOff x="5358343" y="639654"/>
            <a:chExt cx="12520386" cy="313458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423354" y="2221684"/>
            <a:ext cx="4407508" cy="313458"/>
            <a:chOff x="423354" y="2221684"/>
            <a:chExt cx="4407508" cy="313458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493037" y="5222544"/>
            <a:ext cx="9271840" cy="43148"/>
            <a:chOff x="493037" y="5222544"/>
            <a:chExt cx="9271840" cy="43148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6200000">
              <a:off x="493037" y="5222544"/>
              <a:ext cx="9271840" cy="43148"/>
            </a:xfrm>
            <a:prstGeom prst="rect">
              <a:avLst/>
            </a:prstGeom>
          </p:spPr>
        </p:pic>
      </p:grpSp>
      <p:grpSp>
        <p:nvGrpSpPr>
          <p:cNvPr id="6" name="그룹 1006">
            <a:extLst>
              <a:ext uri="{FF2B5EF4-FFF2-40B4-BE49-F238E27FC236}">
                <a16:creationId xmlns:a16="http://schemas.microsoft.com/office/drawing/2014/main" id="{C5BAFC3C-E9EA-7A04-8061-143A792AFE72}"/>
              </a:ext>
            </a:extLst>
          </p:cNvPr>
          <p:cNvGrpSpPr/>
          <p:nvPr/>
        </p:nvGrpSpPr>
        <p:grpSpPr>
          <a:xfrm>
            <a:off x="1327690" y="3061566"/>
            <a:ext cx="2427941" cy="2039471"/>
            <a:chOff x="1327690" y="3061566"/>
            <a:chExt cx="2427941" cy="2039471"/>
          </a:xfrm>
        </p:grpSpPr>
        <p:pic>
          <p:nvPicPr>
            <p:cNvPr id="7" name="Object 27">
              <a:extLst>
                <a:ext uri="{FF2B5EF4-FFF2-40B4-BE49-F238E27FC236}">
                  <a16:creationId xmlns:a16="http://schemas.microsoft.com/office/drawing/2014/main" id="{91F998DF-5C5A-6916-812F-7D3876600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27690" y="3061566"/>
              <a:ext cx="2427941" cy="2039471"/>
            </a:xfrm>
            <a:prstGeom prst="rect">
              <a:avLst/>
            </a:prstGeom>
          </p:spPr>
        </p:pic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831B9B66-57D0-0DB0-CEC2-325A1F68E7B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3418525"/>
            <a:ext cx="10855825" cy="635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55558" y="3360089"/>
            <a:ext cx="5038380" cy="37087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00" b="0" i="0" u="none" strike="noStrike" kern="0" cap="none" spc="2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pitchFamily="34" charset="0"/>
                <a:ea typeface="+mn-ea"/>
                <a:cs typeface="Bebas Neue" pitchFamily="34" charset="0"/>
              </a:rPr>
              <a:t>03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381074" y="4681835"/>
            <a:ext cx="7333634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0" cap="none" spc="-2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5 Medium" pitchFamily="34" charset="0"/>
                <a:ea typeface="+mn-ea"/>
                <a:cs typeface="S-Core Dream 5 Medium" pitchFamily="34" charset="0"/>
              </a:rPr>
              <a:t>프로젝트</a:t>
            </a:r>
            <a:r>
              <a:rPr kumimoji="0" lang="en-US" sz="5400" b="1" i="0" u="none" strike="noStrike" kern="0" cap="none" spc="-2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5 Medium" pitchFamily="34" charset="0"/>
                <a:ea typeface="+mn-ea"/>
                <a:cs typeface="S-Core Dream 5 Medium" pitchFamily="34" charset="0"/>
              </a:rPr>
              <a:t> </a:t>
            </a:r>
            <a:r>
              <a:rPr kumimoji="0" lang="ko-KR" altLang="en-US" sz="5400" b="1" i="0" u="none" strike="noStrike" kern="0" cap="none" spc="-2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5 Medium" pitchFamily="34" charset="0"/>
                <a:ea typeface="+mn-ea"/>
                <a:cs typeface="S-Core Dream 5 Medium" pitchFamily="34" charset="0"/>
              </a:rPr>
              <a:t>진행 과정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954394" y="5106869"/>
            <a:ext cx="2853359" cy="457421"/>
            <a:chOff x="4954394" y="5106869"/>
            <a:chExt cx="2853359" cy="457421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4954394" y="5106869"/>
              <a:ext cx="2853359" cy="4574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6371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500457" y="1073609"/>
            <a:ext cx="8394284" cy="10002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5900" kern="0" spc="-800" dirty="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데이터   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684904" y="1231273"/>
            <a:ext cx="3109565" cy="5386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900" kern="0" spc="-300">
                <a:solidFill>
                  <a:srgbClr val="000000"/>
                </a:solidFill>
                <a:latin typeface="S-Core Dream 5 Medium" pitchFamily="34" charset="0"/>
                <a:cs typeface="S-Core Dream 5 Medium" pitchFamily="34" charset="0"/>
              </a:rPr>
              <a:t>프로젝트 진행 과정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560644" y="779471"/>
            <a:ext cx="2000276" cy="2243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400" kern="0" spc="-1000" dirty="0">
                <a:solidFill>
                  <a:srgbClr val="000000"/>
                </a:solidFill>
                <a:latin typeface="S-Core Dream 8 Heavy" pitchFamily="34" charset="0"/>
                <a:cs typeface="S-Core Dream 8 Heavy" pitchFamily="34" charset="0"/>
              </a:rPr>
              <a:t>03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5378219" y="2356674"/>
            <a:ext cx="12450332" cy="43148"/>
            <a:chOff x="5378219" y="2356674"/>
            <a:chExt cx="12450332" cy="431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358343" y="639654"/>
            <a:ext cx="12520386" cy="313458"/>
            <a:chOff x="5358343" y="639654"/>
            <a:chExt cx="12520386" cy="31345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23354" y="2221684"/>
            <a:ext cx="4407508" cy="313458"/>
            <a:chOff x="423354" y="2221684"/>
            <a:chExt cx="4407508" cy="313458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89A46736-04B1-5195-ABD7-03C18B5838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384" y="2817933"/>
            <a:ext cx="5677192" cy="414041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B1B63AC-CA54-3505-323C-B1E53B4E00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753763"/>
            <a:ext cx="9995066" cy="472271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6D10502-23D5-938E-A257-19BDC9E352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6743700"/>
            <a:ext cx="9747751" cy="263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791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374</Words>
  <Application>Microsoft Office PowerPoint</Application>
  <PresentationFormat>사용자 지정</PresentationFormat>
  <Paragraphs>87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S-Core Dream 4 Regular</vt:lpstr>
      <vt:lpstr>S-Core Dream 5 Medium</vt:lpstr>
      <vt:lpstr>S-Core Dream 8 Heavy</vt:lpstr>
      <vt:lpstr>Arial</vt:lpstr>
      <vt:lpstr>Bebas Neue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User</cp:lastModifiedBy>
  <cp:revision>4</cp:revision>
  <dcterms:created xsi:type="dcterms:W3CDTF">2022-12-08T12:48:46Z</dcterms:created>
  <dcterms:modified xsi:type="dcterms:W3CDTF">2022-12-08T14:52:32Z</dcterms:modified>
</cp:coreProperties>
</file>